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Padr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D95C40C-41F7-4248-841A-324488E1D45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Padrã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42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A33172D-CD38-4DF2-8C1A-2BE220F44185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Padrã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ftr" idx="7"/>
          </p:nvPr>
        </p:nvSpPr>
        <p:spPr>
          <a:xfrm>
            <a:off x="3447360" y="5165280"/>
            <a:ext cx="31942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sldNum" idx="8"/>
          </p:nvPr>
        </p:nvSpPr>
        <p:spPr>
          <a:xfrm>
            <a:off x="722736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81F9329-0757-400D-A67D-172CE6B643DA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dt" idx="9"/>
          </p:nvPr>
        </p:nvSpPr>
        <p:spPr>
          <a:xfrm>
            <a:off x="50400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428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13A1F2D-58E8-4ADD-BA8D-BFCD1A033DC4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560" cy="389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mailto:guarujasolidario@gmail.com" TargetMode="External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https://forms.gle/Wbm9dZg57msvmjAU9" TargetMode="External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Bem-vindo ao Programa </a:t>
            </a:r>
            <a:br>
              <a:rPr sz="2100"/>
            </a:b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“</a:t>
            </a:r>
            <a:r>
              <a:rPr b="1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Voluntariar Guarujá</a:t>
            </a: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”</a:t>
            </a:r>
            <a:endParaRPr b="0" lang="pt-BR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9000000" y="5243400"/>
            <a:ext cx="107964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r>
              <a:rPr b="0" lang="pt-BR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200000"/>
              </a:lnSpc>
              <a:spcAft>
                <a:spcPts val="601"/>
              </a:spcAft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</a:rPr>
              <a:t>O Fundo de Solidariedade de Guarujá e a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spcAft>
                <a:spcPts val="601"/>
              </a:spcAft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</a:rPr>
              <a:t>AMP - Associação Mulheres Progressistas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spcAft>
                <a:spcPts val="601"/>
              </a:spcAft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</a:rPr>
              <a:t>agradecem imensamente seu interesse em fazer parte do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spcAft>
                <a:spcPts val="601"/>
              </a:spcAft>
            </a:pPr>
            <a:r>
              <a:rPr b="1" lang="pt-BR" sz="2000" strike="noStrike" u="none">
                <a:solidFill>
                  <a:srgbClr val="4a452a"/>
                </a:solidFill>
                <a:effectLst/>
                <a:uFillTx/>
                <a:latin typeface="Verdana"/>
              </a:rPr>
              <a:t>Programa Voluntariar G</a:t>
            </a:r>
            <a:r>
              <a:rPr b="1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uarujá.</a:t>
            </a: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49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pt-BR" sz="2000" strike="noStrike" u="sng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Oportunidades de A</a:t>
            </a:r>
            <a:r>
              <a:rPr b="1" lang="pt-BR" sz="2000" strike="noStrike" u="sng">
                <a:solidFill>
                  <a:srgbClr val="4a452a"/>
                </a:solidFill>
                <a:effectLst/>
                <a:uFillTx/>
                <a:latin typeface="Verdana"/>
                <a:ea typeface="Microsoft YaHei"/>
              </a:rPr>
              <a:t>ção Voluntária: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9000000" y="5243400"/>
            <a:ext cx="107964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r>
              <a:rPr b="0" lang="pt-BR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504000" y="684720"/>
            <a:ext cx="9070920" cy="433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>
              <a:lnSpc>
                <a:spcPct val="150000"/>
              </a:lnSpc>
            </a:pPr>
            <a:r>
              <a:rPr b="1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As áreas de atuação são: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Desenvolvimento de Projetos em próprios públicos.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Produção de Oficinas de Artes (música, teatro, dança, pintura, etc.)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Apoio na Comunicação, Eventos e na Captação de Recursos.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Qualificação profissional para o mercado de trabalho.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Sustentabilidade e boas práticas ambientais.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Cultura de paz e mediação de conflitos.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Desenvolvimento pessoal e emocional.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  <a:spcAft>
                <a:spcPts val="601"/>
              </a:spcAft>
            </a:pPr>
            <a:r>
              <a:rPr b="1" lang="pt-BR" sz="1400" strike="noStrike" u="sng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Outras oportunidades de apoio voluntário do Programa Voluntariar Guarujá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  <a:spcAft>
                <a:spcPts val="601"/>
              </a:spcAft>
            </a:pP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Existe ainda a possibilidade de realização de atividades voluntárias em parceira com escolas (Programa de Voluntariado Educativo) ou com Empresas (Programa de Voluntariado Empresarial).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31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50000"/>
              </a:lnSpc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Venha fazer parte!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9000000" y="5243400"/>
            <a:ext cx="107964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r>
              <a:rPr b="0" lang="pt-BR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504000" y="121212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50000"/>
              </a:lnSpc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O Programa Voluntariar Guarujá recebe cidadãos que dedicam parte de seu tempo, trabalho e talento, com o objetivo de somar esforços para o cumprimento da nossa missão, com muito carinho, cuidado e dedicação e transformando a cidade de Guarujá.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</a:pPr>
            <a:r>
              <a:rPr b="1" lang="pt-BR" sz="2000" strike="noStrike" u="none">
                <a:solidFill>
                  <a:srgbClr val="3a3a3a"/>
                </a:solidFill>
                <a:effectLst/>
                <a:uFillTx/>
                <a:latin typeface="Verdana"/>
                <a:ea typeface="Calibri"/>
              </a:rPr>
              <a:t>Seja um Voluntário do programa </a:t>
            </a:r>
            <a:r>
              <a:rPr b="1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Voluntariar Guarujá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</a:pPr>
            <a:r>
              <a:rPr b="1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F</a:t>
            </a:r>
            <a:r>
              <a:rPr b="1" lang="pt-BR" sz="2000" strike="noStrike" u="none">
                <a:solidFill>
                  <a:srgbClr val="3a3a3a"/>
                </a:solidFill>
                <a:effectLst/>
                <a:uFillTx/>
                <a:latin typeface="Verdana"/>
                <a:ea typeface="Calibri"/>
              </a:rPr>
              <a:t>aça parte das transformações que deseja no mundo!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Bem-vindo ao Programa de Voluntariado </a:t>
            </a:r>
            <a:br>
              <a:rPr sz="2100"/>
            </a:b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“Voluntariar Guarujá”</a:t>
            </a:r>
            <a:endParaRPr b="0" lang="pt-BR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9000000" y="5243400"/>
            <a:ext cx="107964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r>
              <a:rPr b="0" lang="pt-BR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504000" y="1021680"/>
            <a:ext cx="9070920" cy="3477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O Fundo de Solidariedade de Guarujá e a AMP - Associação Mulheres Progressistas agradecem imensamente seu interesse em fazer parte do Programa de Voluntariado Voluntariar Guarujá.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Para mais informações, entre em contato, no e-mail: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spcAft>
                <a:spcPts val="601"/>
              </a:spcAft>
            </a:pPr>
            <a:r>
              <a:rPr b="1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 </a:t>
            </a:r>
            <a:r>
              <a:rPr b="1" lang="pt-BR" sz="2000" strike="noStrike" u="none">
                <a:solidFill>
                  <a:srgbClr val="0000ee"/>
                </a:solidFill>
                <a:effectLst/>
                <a:uFillTx/>
                <a:latin typeface="Verdana"/>
                <a:ea typeface="Verdana"/>
                <a:hlinkClick r:id="rId2"/>
              </a:rPr>
              <a:t>guarujasolidario@gmail.com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spcAft>
                <a:spcPts val="601"/>
              </a:spcAft>
            </a:pPr>
            <a:r>
              <a:rPr b="1" lang="pt-BR" sz="2000" strike="noStrike" u="none">
                <a:solidFill>
                  <a:srgbClr val="000000"/>
                </a:solidFill>
                <a:effectLst/>
                <a:uFillTx/>
                <a:latin typeface="Verdana"/>
                <a:ea typeface="Verdana"/>
              </a:rPr>
              <a:t>Telefone: (13)                     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Bem-vindo ao Programa </a:t>
            </a: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“Voluntariar Guarujá”</a:t>
            </a:r>
            <a:endParaRPr b="0" lang="pt-BR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9000000" y="5243400"/>
            <a:ext cx="107964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r>
              <a:rPr b="0" lang="pt-BR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504000" y="1440000"/>
            <a:ext cx="9070920" cy="269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200000"/>
              </a:lnSpc>
              <a:spcAft>
                <a:spcPts val="601"/>
              </a:spcAft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Para enfrentar esses desafios e promover uma cultura de paz, pertencimento e desenvolvimento, o projeto </a:t>
            </a: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Voluntariar Guarujá</a:t>
            </a:r>
            <a:r>
              <a:rPr b="1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 </a:t>
            </a: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visa mobilizar profissionais ativos, aposentados e moradores da cidade para atuarem como voluntários.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Bem-vindo ao Programa de Voluntariado </a:t>
            </a:r>
            <a:br>
              <a:rPr sz="2100"/>
            </a:b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“</a:t>
            </a: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Voluntariar Guarujá”</a:t>
            </a:r>
            <a:endParaRPr b="0" lang="pt-BR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9000000" y="5243400"/>
            <a:ext cx="107964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r>
              <a:rPr b="0" lang="pt-BR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subTitle"/>
          </p:nvPr>
        </p:nvSpPr>
        <p:spPr>
          <a:xfrm>
            <a:off x="490320" y="1192320"/>
            <a:ext cx="9070920" cy="401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spcAft>
                <a:spcPts val="601"/>
              </a:spcAf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A </a:t>
            </a:r>
            <a:r>
              <a:rPr b="1" lang="pt-BR" sz="2000" strike="noStrike" u="sng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Visão</a:t>
            </a: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, e os </a:t>
            </a:r>
            <a:r>
              <a:rPr b="1" lang="pt-BR" sz="2000" strike="noStrike" u="sng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Valores</a:t>
            </a: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 do Programa são os seguintes: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601"/>
              </a:spcAft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Compromisso com a transformação pessoal e social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 algn="ctr">
              <a:lnSpc>
                <a:spcPct val="200000"/>
              </a:lnSpc>
              <a:tabLst>
                <a:tab algn="l" pos="0"/>
              </a:tabLst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Ética e justiça nas ações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 algn="ctr">
              <a:lnSpc>
                <a:spcPct val="200000"/>
              </a:lnSpc>
              <a:tabLst>
                <a:tab algn="l" pos="0"/>
              </a:tabLst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Igualdade e respeito nas relações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 algn="ctr">
              <a:lnSpc>
                <a:spcPct val="200000"/>
              </a:lnSpc>
              <a:tabLst>
                <a:tab algn="l" pos="0"/>
              </a:tabLst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Credibilidade e transparência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 algn="ctr">
              <a:lnSpc>
                <a:spcPct val="200000"/>
              </a:lnSpc>
              <a:spcAft>
                <a:spcPts val="601"/>
              </a:spcAft>
              <a:tabLst>
                <a:tab algn="l" pos="0"/>
              </a:tabLst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Formação contínua de profissionais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Bem-vindo ao Programa “</a:t>
            </a: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Voluntariar Guarujá”</a:t>
            </a:r>
            <a:endParaRPr b="0" lang="pt-BR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9000000" y="5243400"/>
            <a:ext cx="107964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r>
              <a:rPr b="0" lang="pt-BR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subTitle"/>
          </p:nvPr>
        </p:nvSpPr>
        <p:spPr>
          <a:xfrm>
            <a:off x="504000" y="10800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200000"/>
              </a:lnSpc>
              <a:spcAft>
                <a:spcPts val="601"/>
              </a:spcAft>
            </a:pPr>
            <a:r>
              <a:rPr b="1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Como participar do Programa </a:t>
            </a:r>
            <a:r>
              <a:rPr b="1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Voluntariar Guarujá</a:t>
            </a: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: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00000"/>
              </a:lnSpc>
              <a:spcAft>
                <a:spcPts val="601"/>
              </a:spcAft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Os interessados em participar do Programa </a:t>
            </a:r>
            <a:r>
              <a:rPr b="1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Voluntariar Guarujá</a:t>
            </a: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 devem seguir as seguintes etapas: 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tretch/>
        </p:blipFill>
        <p:spPr>
          <a:xfrm>
            <a:off x="0" y="4530960"/>
            <a:ext cx="10080000" cy="688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Bem-vindo ao Programa “</a:t>
            </a:r>
            <a:r>
              <a:rPr b="1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Voluntariar Guarujá</a:t>
            </a: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”</a:t>
            </a:r>
            <a:endParaRPr b="0" lang="pt-BR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9000000" y="5243400"/>
            <a:ext cx="107964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r>
              <a:rPr b="0" lang="pt-BR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subTitle"/>
          </p:nvPr>
        </p:nvSpPr>
        <p:spPr>
          <a:xfrm>
            <a:off x="828720" y="1243800"/>
            <a:ext cx="9070920" cy="3795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1400" strike="noStrike" u="none">
                <a:solidFill>
                  <a:srgbClr val="4f6228"/>
                </a:solidFill>
                <a:effectLst/>
                <a:uFillTx/>
                <a:latin typeface="Verdana"/>
                <a:ea typeface="Calibri"/>
              </a:rPr>
              <a:t>🡺</a:t>
            </a:r>
            <a:r>
              <a:rPr b="0" lang="pt-BR" sz="1400" strike="noStrike" u="none">
                <a:solidFill>
                  <a:srgbClr val="943734"/>
                </a:solidFill>
                <a:effectLst/>
                <a:uFillTx/>
                <a:latin typeface="Verdana"/>
                <a:ea typeface="Calibri"/>
              </a:rPr>
              <a:t> </a:t>
            </a:r>
            <a:r>
              <a:rPr b="1" lang="pt-BR" sz="1400" strike="noStrike" u="none">
                <a:solidFill>
                  <a:srgbClr val="943734"/>
                </a:solidFill>
                <a:effectLst/>
                <a:uFillTx/>
                <a:latin typeface="Verdana"/>
                <a:ea typeface="Calibri"/>
              </a:rPr>
              <a:t>INSCRIÇÃO</a:t>
            </a:r>
            <a:r>
              <a:rPr b="0" lang="pt-BR" sz="1400" strike="noStrike" u="none">
                <a:solidFill>
                  <a:srgbClr val="943734"/>
                </a:solidFill>
                <a:effectLst/>
                <a:uFillTx/>
                <a:latin typeface="Verdana"/>
                <a:ea typeface="Calibri"/>
              </a:rPr>
              <a:t> –</a:t>
            </a:r>
            <a:r>
              <a:rPr b="0" lang="pt-BR" sz="1400" strike="noStrike" u="none">
                <a:solidFill>
                  <a:srgbClr val="7030a0"/>
                </a:solidFill>
                <a:effectLst/>
                <a:uFillTx/>
                <a:latin typeface="Verdana"/>
                <a:ea typeface="Calibri"/>
              </a:rPr>
              <a:t> </a:t>
            </a: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Os interessados devem se inscrever pessoalmente no Fundo Social e preencher a Ficha - CANDIDATO A VOLUNTÁRIO (ANEXO 1).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1400" strike="noStrike" u="none">
                <a:solidFill>
                  <a:srgbClr val="4f6228"/>
                </a:solidFill>
                <a:effectLst/>
                <a:uFillTx/>
                <a:latin typeface="Verdana"/>
                <a:ea typeface="Calibri"/>
              </a:rPr>
              <a:t>🡺 </a:t>
            </a:r>
            <a:r>
              <a:rPr b="1" lang="pt-BR" sz="1400" strike="noStrike" u="none">
                <a:solidFill>
                  <a:srgbClr val="e8a202"/>
                </a:solidFill>
                <a:effectLst/>
                <a:uFillTx/>
                <a:latin typeface="Verdana"/>
                <a:ea typeface="Calibri"/>
              </a:rPr>
              <a:t>ENTREVISTA</a:t>
            </a:r>
            <a:r>
              <a:rPr b="0" lang="pt-BR" sz="1400" strike="noStrike" u="none">
                <a:solidFill>
                  <a:srgbClr val="ffc000"/>
                </a:solidFill>
                <a:effectLst/>
                <a:uFillTx/>
                <a:latin typeface="Verdana"/>
                <a:ea typeface="Calibri"/>
              </a:rPr>
              <a:t> </a:t>
            </a:r>
            <a:r>
              <a:rPr b="0" lang="pt-BR" sz="1400" strike="noStrike" u="none">
                <a:solidFill>
                  <a:srgbClr val="4f6228"/>
                </a:solidFill>
                <a:effectLst/>
                <a:uFillTx/>
                <a:latin typeface="Verdana"/>
                <a:ea typeface="Calibri"/>
              </a:rPr>
              <a:t>–</a:t>
            </a:r>
            <a:r>
              <a:rPr b="0" lang="pt-BR" sz="1400" strike="noStrike" u="none">
                <a:solidFill>
                  <a:srgbClr val="366091"/>
                </a:solidFill>
                <a:effectLst/>
                <a:uFillTx/>
                <a:latin typeface="Verdana"/>
                <a:ea typeface="Calibri"/>
              </a:rPr>
              <a:t> </a:t>
            </a: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Após o preenchimento da ficha, a equipe do </a:t>
            </a: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Voluntariar Guarujá</a:t>
            </a: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 responsável pelo Programa entrará em contato para agendar a entrevista, que acontece mensalmente.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1400" strike="noStrike" u="none">
                <a:solidFill>
                  <a:srgbClr val="5f497a"/>
                </a:solidFill>
                <a:effectLst/>
                <a:uFillTx/>
                <a:latin typeface="Verdana"/>
                <a:ea typeface="Calibri"/>
              </a:rPr>
              <a:t>🡺 </a:t>
            </a:r>
            <a:r>
              <a:rPr b="1" lang="pt-BR" sz="1400" strike="noStrike" u="none">
                <a:solidFill>
                  <a:srgbClr val="00b050"/>
                </a:solidFill>
                <a:effectLst/>
                <a:uFillTx/>
                <a:latin typeface="Verdana"/>
                <a:ea typeface="Calibri"/>
              </a:rPr>
              <a:t>SENSIBILIZAÇÃO E FORMAÇÃO</a:t>
            </a:r>
            <a:r>
              <a:rPr b="0" lang="pt-BR" sz="1400" strike="noStrike" u="none">
                <a:solidFill>
                  <a:srgbClr val="00b050"/>
                </a:solidFill>
                <a:effectLst/>
                <a:uFillTx/>
                <a:latin typeface="Verdana"/>
                <a:ea typeface="Calibri"/>
              </a:rPr>
              <a:t> </a:t>
            </a:r>
            <a:r>
              <a:rPr b="0" lang="pt-BR" sz="1400" strike="noStrike" u="none">
                <a:solidFill>
                  <a:srgbClr val="5f497a"/>
                </a:solidFill>
                <a:effectLst/>
                <a:uFillTx/>
                <a:latin typeface="Verdana"/>
                <a:ea typeface="Calibri"/>
              </a:rPr>
              <a:t>–</a:t>
            </a:r>
            <a:r>
              <a:rPr b="0" lang="pt-BR" sz="1400" strike="noStrike" u="none">
                <a:solidFill>
                  <a:srgbClr val="366091"/>
                </a:solidFill>
                <a:effectLst/>
                <a:uFillTx/>
                <a:latin typeface="Verdana"/>
                <a:ea typeface="Calibri"/>
              </a:rPr>
              <a:t> </a:t>
            </a: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Esses encontros ocorrerão a cada 3 meses e tem como objetivo apresentar o Voluntariar Guarujá e sua missão, orientar o interessado sobre direitos e deveres de um voluntário, confirmar as atividades a serem desenvolvidas (incluindo local, dias e horários) e esclarecer, se houver a necessidade para um projeto específico, como serão as sessões extras de formação.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1400" strike="noStrike" u="none">
                <a:solidFill>
                  <a:srgbClr val="0070c0"/>
                </a:solidFill>
                <a:effectLst/>
                <a:uFillTx/>
                <a:latin typeface="Verdana"/>
                <a:ea typeface="Calibri"/>
              </a:rPr>
              <a:t>🡺 </a:t>
            </a:r>
            <a:r>
              <a:rPr b="1" lang="pt-BR" sz="1400" strike="noStrike" u="none">
                <a:solidFill>
                  <a:srgbClr val="0070c0"/>
                </a:solidFill>
                <a:effectLst/>
                <a:uFillTx/>
                <a:latin typeface="Verdana"/>
                <a:ea typeface="Calibri"/>
              </a:rPr>
              <a:t>FORMALIZAÇÃO E TERMO DE ADESÃO</a:t>
            </a:r>
            <a:r>
              <a:rPr b="0" lang="pt-BR" sz="1400" strike="noStrike" u="none">
                <a:solidFill>
                  <a:srgbClr val="0070c0"/>
                </a:solidFill>
                <a:effectLst/>
                <a:uFillTx/>
                <a:latin typeface="Verdana"/>
                <a:ea typeface="Calibri"/>
              </a:rPr>
              <a:t> –</a:t>
            </a:r>
            <a:r>
              <a:rPr b="0" lang="pt-BR" sz="1400" strike="noStrike" u="none">
                <a:solidFill>
                  <a:srgbClr val="366091"/>
                </a:solidFill>
                <a:effectLst/>
                <a:uFillTx/>
                <a:latin typeface="Verdana"/>
                <a:ea typeface="Calibri"/>
              </a:rPr>
              <a:t> </a:t>
            </a: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Estando as partes de comum acordo haverá a assinatura do Termo de Adesão ao Serviço Voluntário do Programa </a:t>
            </a: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Voluntariar Guarujá</a:t>
            </a: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 (ANEXO 2), etapa mandatória para participação do Programa. Deve ser feita antes da realização do trabalho na atividade, formalizando o vínculo de apoio voluntário nos termos que forem ajustados entre as partes.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1400" strike="noStrike" u="none">
                <a:solidFill>
                  <a:srgbClr val="e36c09"/>
                </a:solidFill>
                <a:effectLst/>
                <a:uFillTx/>
                <a:latin typeface="Verdana"/>
                <a:ea typeface="Calibri"/>
              </a:rPr>
              <a:t>🡺 </a:t>
            </a:r>
            <a:r>
              <a:rPr b="1" lang="pt-BR" sz="1400" strike="noStrike" u="none">
                <a:solidFill>
                  <a:srgbClr val="e36c09"/>
                </a:solidFill>
                <a:effectLst/>
                <a:uFillTx/>
                <a:latin typeface="Verdana"/>
                <a:ea typeface="Calibri"/>
              </a:rPr>
              <a:t>AVALIAÇÃO</a:t>
            </a:r>
            <a:r>
              <a:rPr b="0" lang="pt-BR" sz="1400" strike="noStrike" u="none">
                <a:solidFill>
                  <a:srgbClr val="366091"/>
                </a:solidFill>
                <a:effectLst/>
                <a:uFillTx/>
                <a:latin typeface="Verdana"/>
                <a:ea typeface="Calibri"/>
              </a:rPr>
              <a:t> - </a:t>
            </a: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O voluntário responde um Questionário de Avaliação da Atividade Voluntária, formulário online de aplicação anual, sempre em outubro (ANEXO 3).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Bem-vindo ao Programa de Voluntariado </a:t>
            </a:r>
            <a:br>
              <a:rPr sz="2100"/>
            </a:b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“Voluntariar Guarujá”</a:t>
            </a:r>
            <a:endParaRPr b="0" lang="pt-BR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9000000" y="5243400"/>
            <a:ext cx="107964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r>
              <a:rPr b="0" lang="pt-BR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subTitle"/>
          </p:nvPr>
        </p:nvSpPr>
        <p:spPr>
          <a:xfrm>
            <a:off x="540000" y="951840"/>
            <a:ext cx="9070920" cy="449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>
              <a:lnSpc>
                <a:spcPct val="150000"/>
              </a:lnSpc>
              <a:spcAft>
                <a:spcPts val="601"/>
              </a:spcAft>
            </a:pPr>
            <a:r>
              <a:rPr b="1" lang="pt-BR" sz="2000" strike="noStrike" u="sng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Os pr</a:t>
            </a:r>
            <a:r>
              <a:rPr b="1" lang="pt-BR" sz="2000" strike="noStrike" u="sng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é-requisitos para participação são os seguintes: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spcAft>
                <a:spcPts val="601"/>
              </a:spcAft>
              <a:buClr>
                <a:srgbClr val="000000"/>
              </a:buClr>
              <a:buFont typeface="OpenSymbol"/>
              <a:buAutoNum type="arabicParenR"/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Preencher a Ficha - CANDIDATO A VOLUNTÁRIO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spcAft>
                <a:spcPts val="601"/>
              </a:spcAft>
              <a:buClr>
                <a:srgbClr val="000000"/>
              </a:buClr>
              <a:buFont typeface="OpenSymbol"/>
              <a:buAutoNum type="arabicParenR"/>
            </a:pPr>
            <a:r>
              <a:rPr b="0" lang="pt-BR" sz="2000" strike="noStrike" u="sng">
                <a:solidFill>
                  <a:srgbClr val="0000ee"/>
                </a:solidFill>
                <a:effectLst/>
                <a:uFillTx/>
                <a:latin typeface="Verdana"/>
                <a:ea typeface="Verdana"/>
                <a:hlinkClick r:id="rId2"/>
              </a:rPr>
              <a:t>https://forms.gle/Wbm9dZg57msvmjAU9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spcAft>
                <a:spcPts val="601"/>
              </a:spcAft>
              <a:buClr>
                <a:srgbClr val="000000"/>
              </a:buClr>
              <a:buFont typeface="OpenSymbol"/>
              <a:buAutoNum type="arabicParenR"/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Ter mais de 18 anos.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spcAft>
                <a:spcPts val="601"/>
              </a:spcAft>
              <a:buClr>
                <a:srgbClr val="000000"/>
              </a:buClr>
              <a:buFont typeface="OpenSymbol"/>
              <a:buAutoNum type="arabicParenR"/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Ter disponibilidade mínima de 4 hora por semana.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spcAft>
                <a:spcPts val="601"/>
              </a:spcAft>
              <a:buClr>
                <a:srgbClr val="000000"/>
              </a:buClr>
              <a:buFont typeface="OpenSymbol"/>
              <a:buAutoNum type="arabicParenR"/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Ser comprometido, responsável, assíduo e pontual.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spcAft>
                <a:spcPts val="601"/>
              </a:spcAft>
              <a:buClr>
                <a:srgbClr val="000000"/>
              </a:buClr>
              <a:buFont typeface="OpenSymbol"/>
              <a:buAutoNum type="arabicParenR"/>
            </a:pPr>
            <a:r>
              <a:rPr b="0" lang="pt-BR" sz="20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Participar de entrevista, sensibilização e formação.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>
              <a:lnSpc>
                <a:spcPct val="150000"/>
              </a:lnSpc>
              <a:spcAft>
                <a:spcPts val="601"/>
              </a:spcAft>
            </a:pP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(continua)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Aft>
                <a:spcPts val="601"/>
              </a:spcAf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Bem-vindo ao Programa </a:t>
            </a:r>
            <a:r>
              <a:rPr b="1" lang="pt-BR" sz="21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“Voluntariar Guarujá”</a:t>
            </a:r>
            <a:endParaRPr b="0" lang="pt-BR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9000000" y="5243400"/>
            <a:ext cx="107964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r>
              <a:rPr b="0" lang="pt-BR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subTitle"/>
          </p:nvPr>
        </p:nvSpPr>
        <p:spPr>
          <a:xfrm>
            <a:off x="540000" y="1344600"/>
            <a:ext cx="9070920" cy="370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>
              <a:lnSpc>
                <a:spcPct val="150000"/>
              </a:lnSpc>
              <a:spcAft>
                <a:spcPts val="601"/>
              </a:spcAft>
            </a:pPr>
            <a:r>
              <a:rPr b="1" lang="pt-BR" sz="2000" strike="noStrike" u="sng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Pr</a:t>
            </a:r>
            <a:r>
              <a:rPr b="1" lang="pt-BR" sz="2000" strike="noStrike" u="sng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é-requisitos para participação:</a:t>
            </a: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 (continuação)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  <a:spcAft>
                <a:spcPts val="601"/>
              </a:spcAft>
            </a:pP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  <a:spcAft>
                <a:spcPts val="601"/>
              </a:spcAft>
            </a:pP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6) Entregar documentação solicitada (cópia do RG, comprovante de endereço e de vacina).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  <a:spcAft>
                <a:spcPts val="601"/>
              </a:spcAft>
            </a:pP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7) Conhecer o Programa Voluntariar Guarujá, sua missão e seus valores.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  <a:spcAft>
                <a:spcPts val="601"/>
              </a:spcAft>
            </a:pP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8) Conhecer e respeitar o Código de Conduta e Ética, e os procedimentos propostos pelo Programa Voluntariar Guarujá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  <a:spcAft>
                <a:spcPts val="601"/>
              </a:spcAft>
            </a:pPr>
            <a:r>
              <a:rPr b="0" lang="pt-BR" sz="14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9) Conhecer a Lei do Serviço Voluntário no Brasil (Lei 9.608/1998) e assinar o Termo de Adesão ao Serviço Voluntário.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Aft>
                <a:spcPts val="601"/>
              </a:spcAft>
            </a:pP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49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pt-BR" sz="2000" strike="noStrike" u="sng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DIREITOS dos Volunt</a:t>
            </a:r>
            <a:r>
              <a:rPr b="1" lang="pt-BR" sz="2000" strike="noStrike" u="sng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ários: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9000000" y="5243400"/>
            <a:ext cx="107964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r>
              <a:rPr b="0" lang="pt-BR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subTitle"/>
          </p:nvPr>
        </p:nvSpPr>
        <p:spPr>
          <a:xfrm>
            <a:off x="504000" y="812160"/>
            <a:ext cx="9070920" cy="4074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457200" indent="-2286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6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Receber orientação e materiais necessários para desempenhar com qualidade e alegria a atividade voluntária que irá realizar.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6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Participar de encontros, eventos, cursos e palestras relacionados ao trabalho Voluntário.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6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Realizar suas atividades de voluntariado em ambiente gentil, cordial e de cooperação.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6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Ter liberdade de apresentar sugestões para a melhoria do serviço prestado.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6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Conhecimento do resultado de seu trabalho.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6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Ser reconhecido, valorizado e receber devolutivas dos resultados do seu trabalho.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228600">
              <a:lnSpc>
                <a:spcPct val="150000"/>
              </a:lnSpc>
              <a:spcAft>
                <a:spcPts val="601"/>
              </a:spcAft>
              <a:buClr>
                <a:srgbClr val="000000"/>
              </a:buClr>
              <a:buFont typeface="OpenSymbol"/>
              <a:buAutoNum type="arabicParenR"/>
            </a:pPr>
            <a:r>
              <a:rPr b="0" lang="pt-BR" sz="1600" strike="noStrike" u="none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Receber um crachá e o material necessário para o bom desempenho de suas funções. 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49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spcAft>
                <a:spcPts val="601"/>
              </a:spcAft>
              <a:buNone/>
              <a:tabLst>
                <a:tab algn="l" pos="0"/>
              </a:tabLst>
            </a:pPr>
            <a:r>
              <a:rPr b="1" lang="pt-BR" sz="2000" strike="noStrike" u="sng">
                <a:solidFill>
                  <a:srgbClr val="4a452a"/>
                </a:solidFill>
                <a:effectLst/>
                <a:uFillTx/>
                <a:latin typeface="Verdana"/>
                <a:ea typeface="Calibri"/>
              </a:rPr>
              <a:t>DEVERES dos Volunt</a:t>
            </a:r>
            <a:r>
              <a:rPr b="1" lang="pt-BR" sz="2000" strike="noStrike" u="sng">
                <a:solidFill>
                  <a:srgbClr val="4a452a"/>
                </a:solidFill>
                <a:effectLst/>
                <a:uFillTx/>
                <a:latin typeface="Verdana"/>
                <a:ea typeface="Verdana"/>
              </a:rPr>
              <a:t>ários: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9000000" y="5243400"/>
            <a:ext cx="107964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 algn="r">
              <a:lnSpc>
                <a:spcPct val="100000"/>
              </a:lnSpc>
            </a:pPr>
            <a:r>
              <a:rPr b="0" lang="pt-BR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pt-BR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504000" y="902520"/>
            <a:ext cx="9070920" cy="389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 assíduo e pontual nos compromissos assumidos com o voluntariado.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Comparecer nas reuniões e treinamentos para as quais for convocado.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Zelar pela ordem e a conservação de qualquer material de trabalho e equipamentos do Programa Voluntariar Guarujá 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Manter informado e atualizado os seus dados para contato, bem como informar sobre ausências ou afastamentos.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Não fotografar ou filmar beneficiados, seus familiares, bem como não divulgar informações pessoais, fotos ou vídeos dos mesmos nas redes sociais, mantendo a postura de ética, integridade e respeito em qualquer ocasião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Não manifestar nenhuma opinião em nome do Programa Voluntariar Guarujá e de suas parcerias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Manter em sigilo as informações confidenciais ou restritas a que tenha acesso.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lnSpc>
                <a:spcPct val="150000"/>
              </a:lnSpc>
              <a:buClr>
                <a:srgbClr val="000000"/>
              </a:buClr>
              <a:buFont typeface="OpenSymbol"/>
              <a:buAutoNum type="arabicParenR"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discordância ou o descumprimento das normas acarretará em advertências, afastamento ou desligamento do voluntário.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Application>LibreOffice/25.2.3.2$Windows_X86_64 LibreOffice_project/bbb074479178df812d175f709636b368952c2ce3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2025-04-29T10:22:27Z</dcterms:created>
  <dc:creator/>
  <dc:description/>
  <dc:language>pt-BR</dc:language>
  <cp:lastModifiedBy/>
  <dcterms:modified xsi:type="dcterms:W3CDTF">2025-05-22T09:05:26Z</dcterms:modified>
  <cp:revision>40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