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Gelasi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50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99792"/>
            <a:ext cx="6320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Ih, Deu branco? E agora?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4873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Profa Dra Emanuela Mattos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8889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Terapeuta Ocupacional</a:t>
            </a:r>
            <a:endParaRPr lang="en-US" sz="1750" dirty="0"/>
          </a:p>
        </p:txBody>
      </p:sp>
      <p:pic>
        <p:nvPicPr>
          <p:cNvPr id="1026" name="Picture 2" descr="http://revistaeducacionvirtual.com/wp-content/uploads/2016/09/logo-unife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23" y="211314"/>
            <a:ext cx="2406413" cy="15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6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Viver Bem com a Memória Atual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541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Adaptações Úteis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Anotações visíveis, calendário, rotina diária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36541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37319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Rede de Apoio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37319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Familiares, amigos, grupos de convivência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018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5479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Cuidar da Mente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97015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Envelhecer com qualidade é um direito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67314" y="2554514"/>
            <a:ext cx="6783122" cy="1506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Obrigada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372875" y="433304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emattos@unifesp.br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2190" y="1131911"/>
            <a:ext cx="66060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Envelhecimento Cognitivo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3067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Dificuldade de memória (20 a 50% dos idosos);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93790" y="414873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Temor de perder as habilidades cognitivas - “Medo do alemão”;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93790" y="476678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Nem toda dificuldade de memória é demência;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93790" y="538484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declínio cognitivo pode comprometer o bem-estar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86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Cognição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89" y="233781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É uma capacidade fundamental para que as tarefas cotidianas sejam realizadas sem nos trazer danos;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93790" y="340834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Nos permite receber estímulos, processar as informações e consequentemente produzir as respostas;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93790" y="458533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EXEMPLOS?????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538484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competência cognitiva é vista como um componente essencial para a independência e o desempenho na vida cotidiana dos indivíduos, principalmente de indivíduos idosos.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012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Funções Cognitivas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6777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b="1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Percepção</a:t>
            </a:r>
            <a:r>
              <a:rPr lang="en-US" sz="2400" b="1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 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(Visual, </a:t>
            </a: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Auditiva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Gustativa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Olfativa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</a:t>
            </a: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Tátil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);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93790" y="378583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Atenção: 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Didivida, Seletiva ou Sustentada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;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40388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Memória: 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Recente ou Remota (Episódica </a:t>
            </a:r>
            <a:r>
              <a:rPr lang="en-US" sz="24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ou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Semântica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ou de Procedimento);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93790" y="538484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Funções Executivas: 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Abstração, Categorização, Controle Inibitória, Planejamento.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917"/>
            <a:ext cx="119862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Memória e a Demência da Doença de Alzheimer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1061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Demência não faz parte do envelhecimento normal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36286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b="1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Demência</a:t>
            </a:r>
            <a:r>
              <a:rPr lang="en-US" sz="24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400" b="1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nem</a:t>
            </a:r>
            <a:r>
              <a:rPr lang="en-US" sz="2400" b="1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400" b="1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sempre</a:t>
            </a:r>
            <a:r>
              <a:rPr lang="en-US" sz="2400" b="1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se </a:t>
            </a:r>
            <a:r>
              <a:rPr lang="en-US" sz="2400" b="1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</a:t>
            </a:r>
            <a:r>
              <a:rPr lang="en-US" sz="2400" b="1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com </a:t>
            </a:r>
            <a:r>
              <a:rPr lang="en-US" sz="2400" b="1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comprometimento</a:t>
            </a:r>
            <a:r>
              <a:rPr lang="en-US" sz="2400" b="1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de </a:t>
            </a:r>
            <a:r>
              <a:rPr lang="en-US" sz="24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44735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 que é ?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93790" y="50546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Doença progressiva do cérebro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93790" y="54968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Esquecimentos graves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93790" y="59390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Mudanças no comportamento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99521" y="44735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Sinais iniciais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99521" y="50546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Repetir perguntas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599521" y="54968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Perder-se em lugares familiares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599521" y="59390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Esquecer como faz coisas antes habituais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0071"/>
            <a:ext cx="65999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 que é importante saber?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8527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Idade é um importante fator de risco para a ocorrência de Transtorno Neurocognitivo Maior – escolaridade, gênero e ter síndrome de Down;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415159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declínio cognitivo ou as perdas cognitivas – memória e outras funções como raciocínio, atenção - são áreas bastante estudadas – definir e entender o que são perdas cognitivas do envelhecimento normal e as perdas patológicas;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550845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Queixas subjetivas de memória - comparam ao seu desempenho atual a anos </a:t>
            </a:r>
            <a:r>
              <a:rPr lang="en-US" sz="24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anteriores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   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 ser avaliada e </a:t>
            </a: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acompanhada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4585"/>
            <a:ext cx="65999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 que é importante saber?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378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 sensorial – déficits auditivos, visuais, gustativos, olfativos, vestibulares e proprioceptivos – comprometem o processamento da informação – desacelerando, limitando e ou distorcendo;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415159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Estudos apontam a forte associação entre déficits sensoriais e cognitivos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;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5669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 de trabalho - dificuldades em tarefas que requerem a manipulação de novas informações – (raciocínio e resolução de problemas) – progressivamente mais difíceis.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5289"/>
            <a:ext cx="65999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 que é importante saber?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663161" y="25502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memória prospectiva e remota – se mantêm estável até por volta dos 70 anos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;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663160" y="339058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 semântica e implícita são minimamente afetadas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;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663159" y="415159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</a:t>
            </a:r>
            <a:r>
              <a:rPr lang="en-US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semântica melhora com a idade – aumento no vocabulário e no conhecimento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;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663158" y="491259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Memória episódica – subsistema que mais declina com o envelhecimento;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63157" y="567360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desempenho da memória é beneficiado quando se faz uma tarefa de cada vez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60400" y="451009"/>
            <a:ext cx="4100751" cy="512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Fatores protetivos 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6060400" y="1209556"/>
            <a:ext cx="7995999" cy="1919526"/>
          </a:xfrm>
          <a:prstGeom prst="roundRect">
            <a:avLst>
              <a:gd name="adj" fmla="val 358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31969" y="1381125"/>
            <a:ext cx="2050375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Estilo de Vida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231969" y="1735693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Exercício físico regular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231969" y="2055495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Dormir bem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6231969" y="2375297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Alimentação saudável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231969" y="2695099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Evitar álcool e cigarro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060400" y="3293031"/>
            <a:ext cx="7995999" cy="1599724"/>
          </a:xfrm>
          <a:prstGeom prst="roundRect">
            <a:avLst>
              <a:gd name="adj" fmla="val 430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31969" y="3464600"/>
            <a:ext cx="2050375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Estimulação Cognitiva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231969" y="3819168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Ler, escrever, jogar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6231969" y="4138970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Aprender música ou idioma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6231969" y="4458772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Interagir socialmente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6060400" y="5056703"/>
            <a:ext cx="7995999" cy="1279922"/>
          </a:xfrm>
          <a:prstGeom prst="roundRect">
            <a:avLst>
              <a:gd name="adj" fmla="val 5383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231969" y="5228273"/>
            <a:ext cx="2050375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Saúde Emocional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231969" y="5582841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Tratar depressão e ansiedade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6231969" y="5902643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Buscar apoio profissional</a:t>
            </a:r>
            <a:endParaRPr lang="en-US" sz="1250" dirty="0"/>
          </a:p>
        </p:txBody>
      </p:sp>
      <p:sp>
        <p:nvSpPr>
          <p:cNvPr id="19" name="Shape 16"/>
          <p:cNvSpPr/>
          <p:nvPr/>
        </p:nvSpPr>
        <p:spPr>
          <a:xfrm>
            <a:off x="6060400" y="6500574"/>
            <a:ext cx="7995999" cy="1279922"/>
          </a:xfrm>
          <a:prstGeom prst="roundRect">
            <a:avLst>
              <a:gd name="adj" fmla="val 5383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231969" y="6672143"/>
            <a:ext cx="2050375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Controle doenças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231969" y="7026712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Pressão alta, diabetes, colesterol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6231969" y="7346513"/>
            <a:ext cx="7652861" cy="262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Consultas médicas regulares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542</Words>
  <Application>Microsoft Office PowerPoint</Application>
  <PresentationFormat>Personalizar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Gelasio</vt:lpstr>
      <vt:lpstr>Calibri</vt:lpstr>
      <vt:lpstr>Lato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EMANUELA MATTOS</cp:lastModifiedBy>
  <cp:revision>4</cp:revision>
  <dcterms:created xsi:type="dcterms:W3CDTF">2025-05-09T13:02:59Z</dcterms:created>
  <dcterms:modified xsi:type="dcterms:W3CDTF">2025-05-09T13:55:55Z</dcterms:modified>
</cp:coreProperties>
</file>